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Bobby Jones" charset="1" panose="00000000000000000000"/>
      <p:regular r:id="rId39"/>
    </p:embeddedFont>
    <p:embeddedFont>
      <p:font typeface="Open Sans Bold" charset="1" panose="00000000000000000000"/>
      <p:regular r:id="rId40"/>
    </p:embeddedFont>
    <p:embeddedFont>
      <p:font typeface="Open Sans" charset="1" panose="00000000000000000000"/>
      <p:regular r:id="rId41"/>
    </p:embeddedFont>
    <p:embeddedFont>
      <p:font typeface="Canva Sans Medium" charset="1" panose="020B06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es.wikipedia.org/wiki/Rob%C3%B3tic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493" y="2817864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5800" y="465932"/>
            <a:ext cx="6436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 Turing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5269" y="2946664"/>
            <a:ext cx="906798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Halting problem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Maquina de cómputo universal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prueba de Turing (1950)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Natural Language Processing (NLP)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Knowledge representation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Automated reasoning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Computer Vision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Robotics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6353" y="3487074"/>
            <a:ext cx="8163621" cy="5771226"/>
          </a:xfrm>
          <a:custGeom>
            <a:avLst/>
            <a:gdLst/>
            <a:ahLst/>
            <a:cxnLst/>
            <a:rect r="r" b="b" t="t" l="l"/>
            <a:pathLst>
              <a:path h="5771226" w="8163621">
                <a:moveTo>
                  <a:pt x="0" y="0"/>
                </a:moveTo>
                <a:lnTo>
                  <a:pt x="8163621" y="0"/>
                </a:lnTo>
                <a:lnTo>
                  <a:pt x="8163621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353" y="159703"/>
            <a:ext cx="81636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 Searle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4013" y="1630997"/>
            <a:ext cx="137999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ds, Brains, and Programs (1980)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2889" y="4383688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418" y="470671"/>
            <a:ext cx="66491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Cib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ernética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41965"/>
            <a:ext cx="15315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Norbert Wiener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+ Arturo Rosenblueth (1940s)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262" y="5465737"/>
            <a:ext cx="1531547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Retroalimentación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Homeostasis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teleológicos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6262" y="3461281"/>
            <a:ext cx="153154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ontrol y  comunicación en máquinas, seres vivos y sociedades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2662" y="159703"/>
            <a:ext cx="96928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Dartmouth 1956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91612"/>
            <a:ext cx="1569767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Marvin Minsky (MIT)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Frame Theory y sistemas simbólicos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Claude Shannon (Bell Labs)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Teoría de la información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Allen Newell &amp; Herbert Simon (CMU)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Nathaniel Rochester (IBM)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Primeras implementaciones prácticas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033" y="1844709"/>
            <a:ext cx="73741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dre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6833" y="159703"/>
            <a:ext cx="146743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Gestión del conocimiento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16428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Formalizar el conocimiento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humano especializado para automatizar tareas complejas.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08631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DENDR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(química) y MYCIN (diagnóstico médico) 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Formalizar y preservar el conocimiento organizacional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Tomar decisiones estratégicas en medicina, ingeniería, finanzas o defensa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Acelerar procesos institucionales sin depender únicamente de expertos humanos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0709" y="446747"/>
            <a:ext cx="134164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esafío epistemológico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70709" y="1918041"/>
            <a:ext cx="134164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¿cómo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representar el conocimiento tácito, contextual y relacional?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0229" y="4619325"/>
            <a:ext cx="145169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dencia de expertos entrenados para alimentar los sistemas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Rigidez en la actualización del conocimiento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Dificultad en escalar soluciones a contextos dinámicos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2381" y="351053"/>
            <a:ext cx="106632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exto dinámico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77160"/>
            <a:ext cx="164134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con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diciones cambian con frecuencia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reglas del entorno no están completamente definidas ni son constantes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Surgen nuevos casos o variables que no estaban contemplados inicialmente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Ejemplos institucionales incluyen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Mercados financieros volátiles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 con nuevas enfermedades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legales con cambios legislativos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Atención al cliente ante situaciones inesperadas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929" y="614258"/>
            <a:ext cx="1795307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Fifth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Generation Computer Systems (FGCS) 1980s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4929" y="4723765"/>
            <a:ext cx="1795307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(Programming in Logic) 1972 por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Alain Colmerauer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Robert Kowalski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Lógica de predicados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resolución mediante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backtracking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Enfoque declarativo: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“cómo” de la solución lo gestionaba el motor lógico.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935" y="2292396"/>
            <a:ext cx="1704213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🔧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procesadores orientados a lógica eran lentos y costosos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Algoritmia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inferencia lógica no escalaba bien a contextos ambiguos o dinámicos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👥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Usuarios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programación en Prolog requería un paradigma mental completamente distinto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📚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Know-how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organizaciones no podían capturar conocimiento tácito de forma efectiva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130457" y="159703"/>
            <a:ext cx="100270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Caus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del fracaso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660" y="159703"/>
            <a:ext cx="155346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Sistemas expertos siglo XXI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726" y="1870232"/>
            <a:ext cx="16826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conocimiento explícito al aprendizaje implícito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0726" y="3767208"/>
            <a:ext cx="1682654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representación del conocimiento sigue siendo clave, pero ahora se complementa con mecanismos de inferencia estadística y modelos generativos.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Sistemas híbridos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ases de conocimiento estructuradas con IA generativa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Agentes inteligentes empresariales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nferir reglas y reformular conocimientos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Aplicaciones de gestión documental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normatividad y toma de decisiones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77791"/>
            <a:ext cx="7427711" cy="4280219"/>
          </a:xfrm>
          <a:custGeom>
            <a:avLst/>
            <a:gdLst/>
            <a:ahLst/>
            <a:cxnLst/>
            <a:rect r="r" b="b" t="t" l="l"/>
            <a:pathLst>
              <a:path h="4280219" w="7427711">
                <a:moveTo>
                  <a:pt x="0" y="0"/>
                </a:moveTo>
                <a:lnTo>
                  <a:pt x="7427711" y="0"/>
                </a:lnTo>
                <a:lnTo>
                  <a:pt x="7427711" y="4280219"/>
                </a:lnTo>
                <a:lnTo>
                  <a:pt x="0" y="42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03972"/>
            <a:ext cx="7523175" cy="4354037"/>
          </a:xfrm>
          <a:custGeom>
            <a:avLst/>
            <a:gdLst/>
            <a:ahLst/>
            <a:cxnLst/>
            <a:rect r="r" b="b" t="t" l="l"/>
            <a:pathLst>
              <a:path h="4354037" w="7523175">
                <a:moveTo>
                  <a:pt x="0" y="0"/>
                </a:moveTo>
                <a:lnTo>
                  <a:pt x="7523175" y="0"/>
                </a:lnTo>
                <a:lnTo>
                  <a:pt x="7523175" y="4354038"/>
                </a:lnTo>
                <a:lnTo>
                  <a:pt x="0" y="4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6852" y="376430"/>
            <a:ext cx="9540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Perceptron 1958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872" y="2235151"/>
            <a:ext cx="1281799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 Rosenblatt (Cornell) Mark I Perceptron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Primera red neuronal capaz de aprender patrones simples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"Principles of Neurodynamics"* (1962)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Papert publican "Perceptrons" (1969) demostrando sus límites matemáticos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6443" y="1650673"/>
            <a:ext cx="5217760" cy="3104567"/>
          </a:xfrm>
          <a:custGeom>
            <a:avLst/>
            <a:gdLst/>
            <a:ahLst/>
            <a:cxnLst/>
            <a:rect r="r" b="b" t="t" l="l"/>
            <a:pathLst>
              <a:path h="3104567" w="5217760">
                <a:moveTo>
                  <a:pt x="0" y="0"/>
                </a:moveTo>
                <a:lnTo>
                  <a:pt x="5217760" y="0"/>
                </a:lnTo>
                <a:lnTo>
                  <a:pt x="5217760" y="3104567"/>
                </a:lnTo>
                <a:lnTo>
                  <a:pt x="0" y="310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073" y="3004689"/>
            <a:ext cx="4048435" cy="6253611"/>
          </a:xfrm>
          <a:custGeom>
            <a:avLst/>
            <a:gdLst/>
            <a:ahLst/>
            <a:cxnLst/>
            <a:rect r="r" b="b" t="t" l="l"/>
            <a:pathLst>
              <a:path h="6253611" w="4048435">
                <a:moveTo>
                  <a:pt x="0" y="0"/>
                </a:moveTo>
                <a:lnTo>
                  <a:pt x="4048434" y="0"/>
                </a:lnTo>
                <a:lnTo>
                  <a:pt x="4048434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143500"/>
            <a:ext cx="8801292" cy="4950726"/>
          </a:xfrm>
          <a:custGeom>
            <a:avLst/>
            <a:gdLst/>
            <a:ahLst/>
            <a:cxnLst/>
            <a:rect r="r" b="b" t="t" l="l"/>
            <a:pathLst>
              <a:path h="4950726" w="8801292">
                <a:moveTo>
                  <a:pt x="0" y="0"/>
                </a:moveTo>
                <a:lnTo>
                  <a:pt x="8801292" y="0"/>
                </a:lnTo>
                <a:lnTo>
                  <a:pt x="8801292" y="4950726"/>
                </a:lnTo>
                <a:lnTo>
                  <a:pt x="0" y="495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0134" y="381214"/>
            <a:ext cx="24457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956" y="342937"/>
            <a:ext cx="9769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813" y="3397832"/>
            <a:ext cx="1694480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1969: Minsky y Papert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erceptrones simples no pueden resolver XOR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1986: Rumelhart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backpropagation para redes multicapa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Hoy: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Estos principios se aplican en redes con billones de parámetros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Capas ocultas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Función de activación no-lineal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Aprendizaje por gradientes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010" y="628612"/>
            <a:ext cx="1470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Arquitecturas Neuronales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147" y="2128482"/>
            <a:ext cx="168810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– Recurr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Procesa datos secuenciales manteniendo un estado interno (memoria) que se actualiza paso a paso.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análisis de texto, series temporales, lenguaje natural.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📸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– Convolutional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Aplica filtros espaciales sobre datos tipo imagen o señal para detectar patrones locales.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visión por computadora, clasificación de imágenes, detección médica.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🔢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– Deep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Compuesto por múltiples capas densas, donde cada neurona se conecta a todas las de la capa anterior.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datos tabulares, predicción financiera, capas finales en modelos híbridos.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7368"/>
            <a:ext cx="18288000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6983" y="465932"/>
            <a:ext cx="75140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 generativa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3825" y="1937227"/>
            <a:ext cx="804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texto,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imágenes, 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138" y="4049514"/>
            <a:ext cx="1198772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generalización de patrones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redes neuronales profundas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atención contextual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modelos entrenados con lenguaje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1892" y="857250"/>
            <a:ext cx="516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5446"/>
            <a:ext cx="1639119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pesos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cada componente de la entrada.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información más útil para la tarea en curso.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ruido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 ignorar elementos menos relevantes en el contexto.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mecanismo de atención se basa en tres vectores: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Query, Key, Value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484" y="857250"/>
            <a:ext cx="50250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51095" y="2357119"/>
            <a:ext cx="1485758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Marketing, desarrollo, RRHH, atención al cliente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Reducción de fricción, mejora de eficiencia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Adopción global en la nube (Azure, AWS, Google Cloud)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Cambios laborales: nuevos roles y habilidades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Competitividad basada en inteligencia distribuida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PODER Y CONTROL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Algoritmos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Sesgos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285" y="1458253"/>
            <a:ext cx="3814368" cy="3791482"/>
          </a:xfrm>
          <a:custGeom>
            <a:avLst/>
            <a:gdLst/>
            <a:ahLst/>
            <a:cxnLst/>
            <a:rect r="r" b="b" t="t" l="l"/>
            <a:pathLst>
              <a:path h="3791482" w="3814368">
                <a:moveTo>
                  <a:pt x="0" y="0"/>
                </a:moveTo>
                <a:lnTo>
                  <a:pt x="3814368" y="0"/>
                </a:lnTo>
                <a:lnTo>
                  <a:pt x="3814368" y="3791482"/>
                </a:lnTo>
                <a:lnTo>
                  <a:pt x="0" y="37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679" y="1458253"/>
            <a:ext cx="6066972" cy="3923308"/>
          </a:xfrm>
          <a:custGeom>
            <a:avLst/>
            <a:gdLst/>
            <a:ahLst/>
            <a:cxnLst/>
            <a:rect r="r" b="b" t="t" l="l"/>
            <a:pathLst>
              <a:path h="3923308" w="6066972">
                <a:moveTo>
                  <a:pt x="0" y="0"/>
                </a:moveTo>
                <a:lnTo>
                  <a:pt x="6066972" y="0"/>
                </a:lnTo>
                <a:lnTo>
                  <a:pt x="6066972" y="3923308"/>
                </a:lnTo>
                <a:lnTo>
                  <a:pt x="0" y="392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611" y="5625312"/>
            <a:ext cx="7649502" cy="4302845"/>
          </a:xfrm>
          <a:custGeom>
            <a:avLst/>
            <a:gdLst/>
            <a:ahLst/>
            <a:cxnLst/>
            <a:rect r="r" b="b" t="t" l="l"/>
            <a:pathLst>
              <a:path h="4302845" w="7649502">
                <a:moveTo>
                  <a:pt x="0" y="0"/>
                </a:moveTo>
                <a:lnTo>
                  <a:pt x="7649502" y="0"/>
                </a:lnTo>
                <a:lnTo>
                  <a:pt x="7649502" y="4302845"/>
                </a:lnTo>
                <a:lnTo>
                  <a:pt x="0" y="430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488" y="5625312"/>
            <a:ext cx="7027121" cy="3952756"/>
          </a:xfrm>
          <a:custGeom>
            <a:avLst/>
            <a:gdLst/>
            <a:ahLst/>
            <a:cxnLst/>
            <a:rect r="r" b="b" t="t" l="l"/>
            <a:pathLst>
              <a:path h="3952756" w="7027121">
                <a:moveTo>
                  <a:pt x="0" y="0"/>
                </a:moveTo>
                <a:lnTo>
                  <a:pt x="7027121" y="0"/>
                </a:lnTo>
                <a:lnTo>
                  <a:pt x="7027121" y="3952756"/>
                </a:lnTo>
                <a:lnTo>
                  <a:pt x="0" y="395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568708" cy="4238476"/>
          </a:xfrm>
          <a:custGeom>
            <a:avLst/>
            <a:gdLst/>
            <a:ahLst/>
            <a:cxnLst/>
            <a:rect r="r" b="b" t="t" l="l"/>
            <a:pathLst>
              <a:path h="4238476" w="7568708">
                <a:moveTo>
                  <a:pt x="0" y="0"/>
                </a:moveTo>
                <a:lnTo>
                  <a:pt x="7568708" y="0"/>
                </a:lnTo>
                <a:lnTo>
                  <a:pt x="7568708" y="4238476"/>
                </a:lnTo>
                <a:lnTo>
                  <a:pt x="0" y="42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1537" y="5693740"/>
            <a:ext cx="6947613" cy="3908032"/>
          </a:xfrm>
          <a:custGeom>
            <a:avLst/>
            <a:gdLst/>
            <a:ahLst/>
            <a:cxnLst/>
            <a:rect r="r" b="b" t="t" l="l"/>
            <a:pathLst>
              <a:path h="3908032" w="6947613">
                <a:moveTo>
                  <a:pt x="0" y="0"/>
                </a:moveTo>
                <a:lnTo>
                  <a:pt x="6947613" y="0"/>
                </a:lnTo>
                <a:lnTo>
                  <a:pt x="6947613" y="3908032"/>
                </a:lnTo>
                <a:lnTo>
                  <a:pt x="0" y="39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5762" y="730668"/>
            <a:ext cx="6623388" cy="4412832"/>
          </a:xfrm>
          <a:custGeom>
            <a:avLst/>
            <a:gdLst/>
            <a:ahLst/>
            <a:cxnLst/>
            <a:rect r="r" b="b" t="t" l="l"/>
            <a:pathLst>
              <a:path h="4412832" w="6623388">
                <a:moveTo>
                  <a:pt x="0" y="0"/>
                </a:moveTo>
                <a:lnTo>
                  <a:pt x="6623388" y="0"/>
                </a:lnTo>
                <a:lnTo>
                  <a:pt x="6623388" y="4412832"/>
                </a:lnTo>
                <a:lnTo>
                  <a:pt x="0" y="441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211" y="5693740"/>
            <a:ext cx="6475686" cy="4179761"/>
          </a:xfrm>
          <a:custGeom>
            <a:avLst/>
            <a:gdLst/>
            <a:ahLst/>
            <a:cxnLst/>
            <a:rect r="r" b="b" t="t" l="l"/>
            <a:pathLst>
              <a:path h="4179761" w="6475686">
                <a:moveTo>
                  <a:pt x="0" y="0"/>
                </a:moveTo>
                <a:lnTo>
                  <a:pt x="6475686" y="0"/>
                </a:lnTo>
                <a:lnTo>
                  <a:pt x="6475686" y="4179761"/>
                </a:lnTo>
                <a:lnTo>
                  <a:pt x="0" y="41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05606"/>
            <a:ext cx="7301305" cy="5784880"/>
          </a:xfrm>
          <a:custGeom>
            <a:avLst/>
            <a:gdLst/>
            <a:ahLst/>
            <a:cxnLst/>
            <a:rect r="r" b="b" t="t" l="l"/>
            <a:pathLst>
              <a:path h="5784880" w="7301305">
                <a:moveTo>
                  <a:pt x="0" y="0"/>
                </a:moveTo>
                <a:lnTo>
                  <a:pt x="7301305" y="0"/>
                </a:lnTo>
                <a:lnTo>
                  <a:pt x="73013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3451" y="419492"/>
            <a:ext cx="11679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Heron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6788" y="3068974"/>
            <a:ext cx="930553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el año 62 Heron de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Alejandría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Aves que vuelan, gorjean y beben.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autómatas (Αυτοματοποιητική), el primer libro de </a:t>
            </a: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es.wikipedia.org/wiki/Rob%C3%B3tica"/>
              </a:rPr>
              <a:t>robótica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la historia.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080" y="2969997"/>
            <a:ext cx="5510777" cy="5388655"/>
          </a:xfrm>
          <a:custGeom>
            <a:avLst/>
            <a:gdLst/>
            <a:ahLst/>
            <a:cxnLst/>
            <a:rect r="r" b="b" t="t" l="l"/>
            <a:pathLst>
              <a:path h="5388655" w="5510777">
                <a:moveTo>
                  <a:pt x="0" y="0"/>
                </a:moveTo>
                <a:lnTo>
                  <a:pt x="5510778" y="0"/>
                </a:lnTo>
                <a:lnTo>
                  <a:pt x="5510778" y="5388654"/>
                </a:lnTo>
                <a:lnTo>
                  <a:pt x="0" y="538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6028" y="620449"/>
            <a:ext cx="11861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llo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Estr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sbur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3858" y="4140642"/>
            <a:ext cx="120641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Gallo de Estrasburgo que que funcionó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1352 hast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1789. Este es 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autómata más ant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guo que se conserva en la ac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idad,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par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dral de 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rasburgo y al dar las horas movía el pico y las alas.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8913" y="253918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0173" y="389377"/>
            <a:ext cx="458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Turco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205016"/>
            <a:ext cx="86543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Construi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 en 1769, “El Turco” estaba formado por una mesa donde estaba colocado un maniquí.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campeón de ajedrez Johann Allgaier, fué el que se ocultó y nunca fue descubierto.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0893" y="4194076"/>
            <a:ext cx="4393787" cy="5248134"/>
          </a:xfrm>
          <a:custGeom>
            <a:avLst/>
            <a:gdLst/>
            <a:ahLst/>
            <a:cxnLst/>
            <a:rect r="r" b="b" t="t" l="l"/>
            <a:pathLst>
              <a:path h="5248134" w="4393787">
                <a:moveTo>
                  <a:pt x="0" y="0"/>
                </a:moveTo>
                <a:lnTo>
                  <a:pt x="4393787" y="0"/>
                </a:lnTo>
                <a:lnTo>
                  <a:pt x="4393787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9911" y="857250"/>
            <a:ext cx="149481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Paradoja de Russell (1901)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911" y="2328544"/>
            <a:ext cx="149481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Teorema de Incompletitud de Gödel (1931)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9911" y="3148964"/>
            <a:ext cx="14948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Halting Problem Turing (1936)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676" y="5037603"/>
            <a:ext cx="968501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cualquier sistema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matemático formal existen proposiciones verdaderas que no pueden demostrarse dentro del sistema.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DAGr_DN2gjg</dc:identifier>
  <dcterms:modified xsi:type="dcterms:W3CDTF">2011-08-01T06:04:30Z</dcterms:modified>
  <cp:revision>1</cp:revision>
  <dc:title>Sesion_S02</dc:title>
</cp:coreProperties>
</file>